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86" r:id="rId3"/>
    <p:sldId id="287" r:id="rId4"/>
    <p:sldId id="289" r:id="rId5"/>
    <p:sldId id="290" r:id="rId6"/>
    <p:sldId id="291" r:id="rId7"/>
    <p:sldId id="292" r:id="rId8"/>
    <p:sldId id="270" r:id="rId9"/>
    <p:sldId id="293" r:id="rId10"/>
    <p:sldId id="294" r:id="rId11"/>
    <p:sldId id="257" r:id="rId12"/>
    <p:sldId id="295" r:id="rId13"/>
    <p:sldId id="258" r:id="rId14"/>
    <p:sldId id="296" r:id="rId15"/>
    <p:sldId id="259" r:id="rId16"/>
    <p:sldId id="267" r:id="rId17"/>
    <p:sldId id="268" r:id="rId18"/>
    <p:sldId id="320" r:id="rId19"/>
    <p:sldId id="297" r:id="rId20"/>
    <p:sldId id="300" r:id="rId21"/>
    <p:sldId id="298" r:id="rId22"/>
    <p:sldId id="302" r:id="rId23"/>
    <p:sldId id="303" r:id="rId24"/>
    <p:sldId id="299" r:id="rId25"/>
    <p:sldId id="321" r:id="rId26"/>
    <p:sldId id="328" r:id="rId27"/>
    <p:sldId id="314" r:id="rId28"/>
    <p:sldId id="315" r:id="rId29"/>
    <p:sldId id="336" r:id="rId30"/>
    <p:sldId id="322" r:id="rId31"/>
    <p:sldId id="323" r:id="rId32"/>
    <p:sldId id="324" r:id="rId33"/>
    <p:sldId id="326" r:id="rId34"/>
    <p:sldId id="265" r:id="rId35"/>
    <p:sldId id="266" r:id="rId36"/>
    <p:sldId id="319" r:id="rId37"/>
    <p:sldId id="308" r:id="rId38"/>
    <p:sldId id="280" r:id="rId39"/>
    <p:sldId id="281" r:id="rId40"/>
    <p:sldId id="309" r:id="rId41"/>
    <p:sldId id="313" r:id="rId42"/>
    <p:sldId id="263" r:id="rId43"/>
    <p:sldId id="312" r:id="rId44"/>
    <p:sldId id="304" r:id="rId45"/>
    <p:sldId id="305" r:id="rId46"/>
    <p:sldId id="306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3" autoAdjust="0"/>
    <p:restoredTop sz="94660"/>
  </p:normalViewPr>
  <p:slideViewPr>
    <p:cSldViewPr>
      <p:cViewPr varScale="1">
        <p:scale>
          <a:sx n="70" d="100"/>
          <a:sy n="70" d="100"/>
        </p:scale>
        <p:origin x="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64ADF-DEB2-49C0-9C6B-81CD322B77DE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77B0-7F03-4746-9F6F-874C09D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74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D77B0-7F03-4746-9F6F-874C09D7CF5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8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CCE4A97C-BDE0-47F3-BA5A-96ED3C5A0296}" type="slidenum">
              <a:rPr lang="ar-SA" b="0">
                <a:latin typeface="Arial" charset="0"/>
              </a:rPr>
              <a:pPr eaLnBrk="1" hangingPunct="1"/>
              <a:t>8</a:t>
            </a:fld>
            <a:endParaRPr lang="en-US" b="0">
              <a:latin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542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59DA9-72FD-4F28-82D0-C21C65DDFC41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D87F1-7A77-4E83-907B-7063EB5A25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gif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g"/><Relationship Id="rId4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7.wm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Embryology lab</a:t>
            </a:r>
            <a:r>
              <a:rPr 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sz="7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7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Repro block 2015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5" t="21248" r="52251" b="20916"/>
          <a:stretch/>
        </p:blipFill>
        <p:spPr>
          <a:xfrm>
            <a:off x="71366" y="116631"/>
            <a:ext cx="2556418" cy="43194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367" y="3645024"/>
            <a:ext cx="5962489" cy="3473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4"/>
          <a:stretch/>
        </p:blipFill>
        <p:spPr>
          <a:xfrm>
            <a:off x="4411983" y="14077"/>
            <a:ext cx="3347255" cy="36724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7" r="-1" b="16293"/>
          <a:stretch/>
        </p:blipFill>
        <p:spPr>
          <a:xfrm>
            <a:off x="395536" y="3968644"/>
            <a:ext cx="2736304" cy="299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7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000000"/>
                </a:solidFill>
                <a:cs typeface="Times New Roman" pitchFamily="18" charset="0"/>
              </a:rPr>
              <a:t>Testicular feminization</a:t>
            </a:r>
            <a:br>
              <a:rPr lang="en-US" b="1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en-US" b="1" dirty="0" smtClean="0">
                <a:solidFill>
                  <a:srgbClr val="000000"/>
                </a:solidFill>
                <a:cs typeface="Times New Roman" pitchFamily="18" charset="0"/>
              </a:rPr>
              <a:t> (androgen insensitivity syndrome)</a:t>
            </a:r>
            <a:endParaRPr lang="en-US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91680" y="1628800"/>
            <a:ext cx="6248737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" b="52021"/>
          <a:stretch/>
        </p:blipFill>
        <p:spPr>
          <a:xfrm>
            <a:off x="323528" y="4365104"/>
            <a:ext cx="8496944" cy="2313388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871" y="188640"/>
            <a:ext cx="4254625" cy="3600399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701" r="49211" b="56300"/>
          <a:stretch/>
        </p:blipFill>
        <p:spPr>
          <a:xfrm>
            <a:off x="0" y="5838"/>
            <a:ext cx="4634422" cy="378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0" y="0"/>
            <a:ext cx="4495800" cy="6126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000000"/>
                </a:solidFill>
                <a:cs typeface="Times New Roman" pitchFamily="18" charset="0"/>
              </a:rPr>
              <a:t>True </a:t>
            </a:r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hermaphrodite</a:t>
            </a:r>
            <a:r>
              <a:rPr lang="en-US" sz="4400" b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99" y="1289720"/>
            <a:ext cx="465622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720" y="2579204"/>
            <a:ext cx="4516173" cy="397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213754" cy="6048672"/>
          </a:xfrm>
        </p:spPr>
      </p:pic>
    </p:spTree>
    <p:extLst>
      <p:ext uri="{BB962C8B-B14F-4D97-AF65-F5344CB8AC3E}">
        <p14:creationId xmlns:p14="http://schemas.microsoft.com/office/powerpoint/2010/main" val="30669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000000"/>
                </a:solidFill>
                <a:cs typeface="Times New Roman" pitchFamily="18" charset="0"/>
              </a:rPr>
              <a:t>Pseudohermaphrodites</a:t>
            </a:r>
            <a:r>
              <a:rPr lang="en-US" sz="3200" b="1" dirty="0" smtClean="0">
                <a:solidFill>
                  <a:srgbClr val="000000"/>
                </a:solidFill>
                <a:cs typeface="Times New Roman" pitchFamily="18" charset="0"/>
              </a:rPr>
              <a:t> Males</a:t>
            </a:r>
            <a:endParaRPr lang="en-US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39788" y="958818"/>
            <a:ext cx="6864424" cy="587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500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err="1" smtClean="0">
                <a:solidFill>
                  <a:srgbClr val="FF33CC"/>
                </a:solidFill>
                <a:cs typeface="Times New Roman" pitchFamily="18" charset="0"/>
              </a:rPr>
              <a:t>Pseudohermaphrodites</a:t>
            </a:r>
            <a:r>
              <a:rPr lang="en-US" sz="3200" b="1" dirty="0" smtClean="0">
                <a:solidFill>
                  <a:srgbClr val="FF33CC"/>
                </a:solidFill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0000"/>
                </a:solidFill>
                <a:cs typeface="Times New Roman" pitchFamily="18" charset="0"/>
              </a:rPr>
              <a:t>Female </a:t>
            </a:r>
            <a:r>
              <a:rPr lang="en-US" sz="3200" b="1" dirty="0" smtClean="0"/>
              <a:t>16‐year‐old girl. </a:t>
            </a:r>
            <a:endParaRPr lang="en-US" sz="32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1500" y="778864"/>
            <a:ext cx="8616334" cy="595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024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-3757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b="1" dirty="0" err="1" smtClean="0">
                <a:solidFill>
                  <a:srgbClr val="FF33CC"/>
                </a:solidFill>
                <a:cs typeface="Times New Roman" pitchFamily="18" charset="0"/>
              </a:rPr>
              <a:t>Pseudohermaphrodites</a:t>
            </a:r>
            <a:r>
              <a:rPr lang="en-US" sz="2800" b="1" dirty="0" smtClean="0">
                <a:solidFill>
                  <a:srgbClr val="000000"/>
                </a:solidFill>
                <a:cs typeface="Times New Roman" pitchFamily="18" charset="0"/>
              </a:rPr>
              <a:t> Female</a:t>
            </a:r>
            <a:r>
              <a:rPr lang="en-US" sz="28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2800" b="1" dirty="0" smtClean="0"/>
              <a:t>A 13‐year‐old girl. </a:t>
            </a:r>
            <a:endParaRPr lang="en-US" sz="2800" b="1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14317"/>
          <a:stretch>
            <a:fillRect/>
          </a:stretch>
        </p:blipFill>
        <p:spPr bwMode="auto">
          <a:xfrm>
            <a:off x="123209" y="890031"/>
            <a:ext cx="9020791" cy="544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3383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Congenital anomalies of </a:t>
            </a:r>
            <a:r>
              <a:rPr lang="en-US" b="1" u="sng" dirty="0" smtClean="0">
                <a:solidFill>
                  <a:srgbClr val="FF0000"/>
                </a:solidFill>
              </a:rPr>
              <a:t>the uterus, vagina and breast  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en-US" b="1" dirty="0">
                <a:solidFill>
                  <a:srgbClr val="FF0000"/>
                </a:solidFill>
              </a:rPr>
              <a:t/>
            </a:r>
            <a:br>
              <a:rPr lang="en-US" b="1" dirty="0">
                <a:solidFill>
                  <a:srgbClr val="FF0000"/>
                </a:solidFill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07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2" y="-27683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1) </a:t>
            </a:r>
            <a:r>
              <a:rPr lang="en-US" sz="3600" b="1" u="sng" dirty="0">
                <a:solidFill>
                  <a:srgbClr val="0070C0"/>
                </a:solidFill>
              </a:rPr>
              <a:t>Double uterus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5"/>
            <a:ext cx="4690864" cy="1131240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80000"/>
              </a:lnSpc>
              <a:buFont typeface="+mj-lt"/>
              <a:buAutoNum type="alphaUcPeriod"/>
              <a:defRPr/>
            </a:pPr>
            <a:r>
              <a:rPr lang="en-US" sz="1800" b="1" dirty="0" smtClean="0"/>
              <a:t>Uterus </a:t>
            </a:r>
            <a:r>
              <a:rPr lang="en-US" sz="1800" b="1" dirty="0" err="1"/>
              <a:t>didelphys</a:t>
            </a:r>
            <a:r>
              <a:rPr lang="en-US" sz="1800" b="1" dirty="0"/>
              <a:t> with double vagina.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/>
              <a:defRPr/>
            </a:pPr>
            <a:r>
              <a:rPr lang="en-US" sz="1800" b="1" dirty="0" smtClean="0"/>
              <a:t>Arcuate uterus</a:t>
            </a:r>
          </a:p>
          <a:p>
            <a:pPr marL="457200" indent="-457200">
              <a:lnSpc>
                <a:spcPct val="80000"/>
              </a:lnSpc>
              <a:buFont typeface="+mj-lt"/>
              <a:buAutoNum type="alphaUcPeriod"/>
              <a:defRPr/>
            </a:pPr>
            <a:r>
              <a:rPr lang="en-US" sz="1800" b="1" dirty="0" err="1"/>
              <a:t>Bicornuate</a:t>
            </a:r>
            <a:r>
              <a:rPr lang="en-US" sz="1800" b="1" dirty="0"/>
              <a:t> uterus</a:t>
            </a:r>
            <a:r>
              <a:rPr lang="en-US" sz="1800" b="1" dirty="0" smtClean="0"/>
              <a:t>.</a:t>
            </a:r>
            <a:endParaRPr lang="en-US" sz="1800" b="1" dirty="0"/>
          </a:p>
          <a:p>
            <a:pPr marL="457200" indent="-457200">
              <a:lnSpc>
                <a:spcPct val="80000"/>
              </a:lnSpc>
              <a:buFont typeface="+mj-lt"/>
              <a:buAutoNum type="alphaUcPeriod"/>
              <a:defRPr/>
            </a:pPr>
            <a:r>
              <a:rPr lang="en-US" sz="1800" b="1" dirty="0"/>
              <a:t>Uterus </a:t>
            </a:r>
            <a:r>
              <a:rPr lang="en-US" sz="1800" b="1" dirty="0" err="1"/>
              <a:t>bicornis</a:t>
            </a:r>
            <a:r>
              <a:rPr lang="en-US" sz="1800" b="1" dirty="0"/>
              <a:t> </a:t>
            </a:r>
            <a:r>
              <a:rPr lang="en-US" sz="1800" b="1" dirty="0" err="1"/>
              <a:t>unicollis</a:t>
            </a:r>
            <a:r>
              <a:rPr lang="en-US" sz="1800" b="1" dirty="0"/>
              <a:t>. </a:t>
            </a:r>
          </a:p>
          <a:p>
            <a:endParaRPr lang="en-US" sz="1800" dirty="0"/>
          </a:p>
        </p:txBody>
      </p:sp>
      <p:pic>
        <p:nvPicPr>
          <p:cNvPr id="4" name="Picture 3" descr="scan006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0" r="9563" b="45487"/>
          <a:stretch/>
        </p:blipFill>
        <p:spPr bwMode="auto">
          <a:xfrm>
            <a:off x="113220" y="1691714"/>
            <a:ext cx="9036496" cy="251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scan006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5" t="54266" r="62276" b="5428"/>
          <a:stretch/>
        </p:blipFill>
        <p:spPr bwMode="auto">
          <a:xfrm>
            <a:off x="1331640" y="4416759"/>
            <a:ext cx="4727844" cy="247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0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Congenital anomalies of the testis</a:t>
            </a:r>
            <a:r>
              <a:rPr lang="en-US" b="1" dirty="0">
                <a:solidFill>
                  <a:srgbClr val="FF0000"/>
                </a:solidFill>
              </a:rPr>
              <a:t>:</a:t>
            </a:r>
            <a:br>
              <a:rPr lang="en-US" b="1" dirty="0">
                <a:solidFill>
                  <a:srgbClr val="FF0000"/>
                </a:solidFill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0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76" t="17964" r="-12859" b="52045"/>
          <a:stretch/>
        </p:blipFill>
        <p:spPr>
          <a:xfrm>
            <a:off x="1115616" y="4030050"/>
            <a:ext cx="5185967" cy="24708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5" r="53313" b="31212"/>
          <a:stretch/>
        </p:blipFill>
        <p:spPr>
          <a:xfrm>
            <a:off x="467543" y="188639"/>
            <a:ext cx="3456385" cy="280831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39952" y="1433072"/>
            <a:ext cx="4572000" cy="3194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/>
              <a:t>Uterus didelphys with double </a:t>
            </a:r>
            <a:r>
              <a:rPr lang="en-US" b="1" dirty="0" smtClean="0"/>
              <a:t>vagina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623188" y="3728212"/>
            <a:ext cx="1948675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dirty="0" err="1"/>
              <a:t>Bicornuate</a:t>
            </a:r>
            <a:r>
              <a:rPr lang="en-US" b="1" dirty="0"/>
              <a:t> uterus.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5" t="69306" r="30691" b="2342"/>
          <a:stretch/>
        </p:blipFill>
        <p:spPr>
          <a:xfrm>
            <a:off x="4857294" y="4030050"/>
            <a:ext cx="2304256" cy="282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9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-315416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2) </a:t>
            </a:r>
            <a:r>
              <a:rPr lang="en-US" sz="3600" b="1" dirty="0" err="1">
                <a:solidFill>
                  <a:srgbClr val="0070C0"/>
                </a:solidFill>
              </a:rPr>
              <a:t>Unicornuate</a:t>
            </a:r>
            <a:r>
              <a:rPr lang="en-US" sz="3600" b="1" dirty="0">
                <a:solidFill>
                  <a:srgbClr val="0070C0"/>
                </a:solidFill>
              </a:rPr>
              <a:t> uterus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240" y="648560"/>
            <a:ext cx="6555517" cy="31466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0" t="65120" r="14985" b="4641"/>
          <a:stretch/>
        </p:blipFill>
        <p:spPr>
          <a:xfrm>
            <a:off x="1475656" y="3180228"/>
            <a:ext cx="2701696" cy="371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5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3) </a:t>
            </a:r>
            <a:r>
              <a:rPr lang="en-US" b="1" dirty="0" err="1">
                <a:solidFill>
                  <a:srgbClr val="0070C0"/>
                </a:solidFill>
              </a:rPr>
              <a:t>Septate</a:t>
            </a:r>
            <a:r>
              <a:rPr lang="en-US" b="1" dirty="0">
                <a:solidFill>
                  <a:srgbClr val="0070C0"/>
                </a:solidFill>
              </a:rPr>
              <a:t> uterus</a:t>
            </a:r>
            <a:br>
              <a:rPr lang="en-US" b="1" dirty="0">
                <a:solidFill>
                  <a:srgbClr val="0070C0"/>
                </a:solidFill>
              </a:rPr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" t="65382" r="67423" b="4379"/>
          <a:stretch/>
        </p:blipFill>
        <p:spPr>
          <a:xfrm>
            <a:off x="697064" y="3341752"/>
            <a:ext cx="3145955" cy="37743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6" y="1097073"/>
            <a:ext cx="4320480" cy="22446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395" y="3068960"/>
            <a:ext cx="3672408" cy="3672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504" y="1149826"/>
            <a:ext cx="3987852" cy="219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1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4) </a:t>
            </a:r>
            <a:r>
              <a:rPr lang="en-US" b="1" dirty="0">
                <a:solidFill>
                  <a:srgbClr val="0070C0"/>
                </a:solidFill>
              </a:rPr>
              <a:t>Bipartite </a:t>
            </a:r>
            <a:r>
              <a:rPr lang="en-US" b="1" dirty="0" smtClean="0">
                <a:solidFill>
                  <a:srgbClr val="0070C0"/>
                </a:solidFill>
              </a:rPr>
              <a:t>uterus</a:t>
            </a:r>
            <a:r>
              <a:rPr lang="en-US" b="1" dirty="0">
                <a:solidFill>
                  <a:srgbClr val="0070C0"/>
                </a:solidFill>
              </a:rPr>
              <a:t/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didn't find a human being one only mammals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38" t="56300" r="5113" b="11151"/>
          <a:stretch/>
        </p:blipFill>
        <p:spPr>
          <a:xfrm>
            <a:off x="5066052" y="3068960"/>
            <a:ext cx="4077948" cy="35115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t="48451" r="35104"/>
          <a:stretch/>
        </p:blipFill>
        <p:spPr>
          <a:xfrm>
            <a:off x="323528" y="1772816"/>
            <a:ext cx="4883750" cy="455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98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200" b="1" dirty="0" smtClean="0">
                <a:solidFill>
                  <a:srgbClr val="0070C0"/>
                </a:solidFill>
              </a:rPr>
              <a:t>5) </a:t>
            </a:r>
            <a:r>
              <a:rPr lang="en-US" sz="3200" b="1" dirty="0">
                <a:solidFill>
                  <a:srgbClr val="0070C0"/>
                </a:solidFill>
              </a:rPr>
              <a:t>Atresia of cervix.           </a:t>
            </a:r>
            <a:br>
              <a:rPr lang="en-US" sz="3200" b="1" dirty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6) </a:t>
            </a:r>
            <a:r>
              <a:rPr lang="en-US" sz="3200" b="1" dirty="0">
                <a:solidFill>
                  <a:srgbClr val="0070C0"/>
                </a:solidFill>
              </a:rPr>
              <a:t>Atresia of </a:t>
            </a:r>
            <a:r>
              <a:rPr lang="en-US" sz="3200" b="1" dirty="0" smtClean="0">
                <a:solidFill>
                  <a:srgbClr val="0070C0"/>
                </a:solidFill>
              </a:rPr>
              <a:t>vagina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41337" t="50336" r="-399" b="3238"/>
          <a:stretch/>
        </p:blipFill>
        <p:spPr bwMode="auto">
          <a:xfrm>
            <a:off x="788065" y="1700808"/>
            <a:ext cx="791250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6517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Congenital </a:t>
            </a:r>
            <a:r>
              <a:rPr lang="en-US" b="1" u="sng" dirty="0">
                <a:solidFill>
                  <a:srgbClr val="FF0000"/>
                </a:solidFill>
              </a:rPr>
              <a:t>anomalies </a:t>
            </a:r>
            <a:r>
              <a:rPr lang="en-US" b="1" u="sng" dirty="0">
                <a:solidFill>
                  <a:srgbClr val="FF0000"/>
                </a:solidFill>
              </a:rPr>
              <a:t>of </a:t>
            </a:r>
            <a:r>
              <a:rPr lang="en-US" b="1" u="sng" dirty="0">
                <a:solidFill>
                  <a:srgbClr val="FF0000"/>
                </a:solidFill>
              </a:rPr>
              <a:t>hymen</a:t>
            </a:r>
            <a:endParaRPr lang="en-US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553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988"/>
            <a:ext cx="9144000" cy="6858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of Hymens</a:t>
            </a:r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1-Microperforate hymen</a:t>
            </a:r>
            <a:r>
              <a:rPr lang="en-US" sz="2400" dirty="0" smtClean="0"/>
              <a:t>: </a:t>
            </a:r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thin </a:t>
            </a:r>
            <a:r>
              <a:rPr lang="en-US" sz="2400" dirty="0" smtClean="0"/>
              <a:t>membrane that almost completely covers the opening to a </a:t>
            </a:r>
            <a:r>
              <a:rPr lang="en-US" sz="2400" dirty="0" smtClean="0"/>
              <a:t>young vagina. </a:t>
            </a:r>
          </a:p>
          <a:p>
            <a:pPr marL="0" indent="0"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2- Septate hymen</a:t>
            </a:r>
            <a:r>
              <a:rPr lang="en-US" sz="2400" dirty="0"/>
              <a:t>: </a:t>
            </a:r>
          </a:p>
          <a:p>
            <a:pPr marL="0" indent="0">
              <a:buFontTx/>
              <a:buNone/>
              <a:defRPr/>
            </a:pPr>
            <a:r>
              <a:rPr lang="en-US" sz="2400" dirty="0" smtClean="0"/>
              <a:t>two </a:t>
            </a:r>
            <a:r>
              <a:rPr lang="en-US" sz="2400" dirty="0"/>
              <a:t>small vaginal openings instead of one</a:t>
            </a:r>
            <a:r>
              <a:rPr lang="en-US" sz="2400" dirty="0" smtClean="0"/>
              <a:t>.</a:t>
            </a:r>
            <a:endParaRPr lang="en-US" sz="2400" dirty="0"/>
          </a:p>
          <a:p>
            <a:pPr marL="0" indent="0"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3-Imperforate hymen</a:t>
            </a:r>
            <a:r>
              <a:rPr lang="en-US" sz="2400" dirty="0"/>
              <a:t>:</a:t>
            </a:r>
          </a:p>
          <a:p>
            <a:pPr marL="0" indent="0">
              <a:buFontTx/>
              <a:buNone/>
              <a:defRPr/>
            </a:pPr>
            <a:r>
              <a:rPr lang="en-US" sz="2400" dirty="0"/>
              <a:t> thin membrane that completely covers the opening to the vagina</a:t>
            </a:r>
            <a:r>
              <a:rPr lang="en-US" sz="2400" dirty="0" smtClean="0"/>
              <a:t> </a:t>
            </a:r>
          </a:p>
          <a:p>
            <a:pPr marL="0" indent="0"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4-</a:t>
            </a:r>
            <a:r>
              <a:rPr lang="en-US" sz="2400" dirty="0"/>
              <a:t> </a:t>
            </a:r>
            <a:r>
              <a:rPr lang="en-US" sz="2400" b="1" dirty="0">
                <a:solidFill>
                  <a:srgbClr val="00B050"/>
                </a:solidFill>
              </a:rPr>
              <a:t>annular hymen</a:t>
            </a:r>
            <a:r>
              <a:rPr lang="en-US" sz="2400" b="1" dirty="0"/>
              <a:t>:</a:t>
            </a:r>
          </a:p>
          <a:p>
            <a:pPr marL="0" indent="0">
              <a:buFontTx/>
              <a:buNone/>
              <a:defRPr/>
            </a:pPr>
            <a:r>
              <a:rPr lang="en-US" sz="2400" dirty="0" err="1"/>
              <a:t>vagina.the</a:t>
            </a:r>
            <a:r>
              <a:rPr lang="en-US" sz="2400" dirty="0"/>
              <a:t> hole in the middle of the hymen is very large. </a:t>
            </a:r>
            <a:endParaRPr lang="en-US" sz="2400" dirty="0" smtClean="0"/>
          </a:p>
          <a:p>
            <a:pPr marL="0" indent="0">
              <a:buFontTx/>
              <a:buNone/>
            </a:pPr>
            <a:r>
              <a:rPr lang="en-US" altLang="ar-SA" sz="2400" b="1" dirty="0">
                <a:solidFill>
                  <a:srgbClr val="00B050"/>
                </a:solidFill>
              </a:rPr>
              <a:t>5-Fimbriated </a:t>
            </a:r>
            <a:r>
              <a:rPr lang="en-US" altLang="ar-SA" sz="2400" b="1" dirty="0" smtClean="0">
                <a:solidFill>
                  <a:srgbClr val="00B050"/>
                </a:solidFill>
              </a:rPr>
              <a:t>hymen</a:t>
            </a:r>
            <a:endParaRPr lang="en-US" altLang="ar-SA" sz="2400" b="1" dirty="0">
              <a:solidFill>
                <a:srgbClr val="00B050"/>
              </a:solidFill>
            </a:endParaRPr>
          </a:p>
          <a:p>
            <a:pPr marL="0" indent="0">
              <a:buFontTx/>
              <a:buNone/>
            </a:pPr>
            <a:r>
              <a:rPr lang="en-US" altLang="ar-SA" sz="2400" b="1" dirty="0">
                <a:solidFill>
                  <a:srgbClr val="00B050"/>
                </a:solidFill>
              </a:rPr>
              <a:t>6-Elastic </a:t>
            </a:r>
            <a:r>
              <a:rPr lang="en-US" altLang="ar-SA" sz="2400" b="1" dirty="0" err="1">
                <a:solidFill>
                  <a:srgbClr val="00B050"/>
                </a:solidFill>
              </a:rPr>
              <a:t>hymen:does</a:t>
            </a:r>
            <a:r>
              <a:rPr lang="en-US" altLang="ar-SA" sz="2400" b="1" dirty="0">
                <a:solidFill>
                  <a:srgbClr val="00B050"/>
                </a:solidFill>
              </a:rPr>
              <a:t> not tear except in </a:t>
            </a:r>
            <a:r>
              <a:rPr lang="en-US" altLang="ar-SA" sz="2400" b="1" dirty="0" err="1" smtClean="0">
                <a:solidFill>
                  <a:srgbClr val="00B050"/>
                </a:solidFill>
              </a:rPr>
              <a:t>labour</a:t>
            </a:r>
            <a:endParaRPr lang="en-US" sz="2400" b="1" dirty="0">
              <a:solidFill>
                <a:srgbClr val="00B050"/>
              </a:solidFill>
            </a:endParaRPr>
          </a:p>
          <a:p>
            <a:pPr marL="0" indent="0">
              <a:buNone/>
              <a:defRPr/>
            </a:pPr>
            <a:r>
              <a:rPr lang="en-US" sz="2400" b="1" dirty="0">
                <a:solidFill>
                  <a:srgbClr val="00B050"/>
                </a:solidFill>
              </a:rPr>
              <a:t>7-Cribriform hymen</a:t>
            </a:r>
          </a:p>
          <a:p>
            <a:pPr marL="0" indent="0">
              <a:buNone/>
              <a:defRPr/>
            </a:pPr>
            <a:r>
              <a:rPr lang="en-US" sz="2400" dirty="0" smtClean="0"/>
              <a:t>there </a:t>
            </a:r>
            <a:r>
              <a:rPr lang="en-US" sz="2400" dirty="0"/>
              <a:t>is more than one hole in the middle of the hymen. </a:t>
            </a:r>
            <a:endParaRPr lang="en-US" sz="2400" dirty="0" smtClean="0"/>
          </a:p>
          <a:p>
            <a:pPr marL="0" indent="0">
              <a:buNone/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8-Crescentric </a:t>
            </a:r>
            <a:r>
              <a:rPr lang="en-US" sz="2400" b="1" dirty="0">
                <a:solidFill>
                  <a:srgbClr val="00B050"/>
                </a:solidFill>
              </a:rPr>
              <a:t>hymen</a:t>
            </a:r>
          </a:p>
          <a:p>
            <a:pPr marL="0" indent="0">
              <a:buNone/>
              <a:defRPr/>
            </a:pPr>
            <a:r>
              <a:rPr lang="en-US" sz="2400" dirty="0"/>
              <a:t> looks like  half </a:t>
            </a:r>
            <a:r>
              <a:rPr lang="en-US" sz="2400" dirty="0" smtClean="0"/>
              <a:t>moon</a:t>
            </a:r>
            <a:endParaRPr lang="en-US" altLang="ar-SA" sz="2400" dirty="0">
              <a:solidFill>
                <a:srgbClr val="00B050"/>
              </a:solidFill>
            </a:endParaRPr>
          </a:p>
          <a:p>
            <a:pPr marL="0" indent="0">
              <a:buFontTx/>
              <a:buNone/>
            </a:pPr>
            <a:endParaRPr lang="en-US" altLang="ar-SA" sz="2400" dirty="0">
              <a:solidFill>
                <a:srgbClr val="00B050"/>
              </a:solidFill>
            </a:endParaRPr>
          </a:p>
          <a:p>
            <a:pPr marL="0" indent="0">
              <a:buFontTx/>
              <a:buNone/>
            </a:pPr>
            <a:endParaRPr lang="en-US" altLang="ar-SA" sz="2400" dirty="0">
              <a:solidFill>
                <a:srgbClr val="00B050"/>
              </a:solidFill>
            </a:endParaRPr>
          </a:p>
          <a:p>
            <a:pPr marL="0" indent="0">
              <a:buFontTx/>
              <a:buNone/>
            </a:pPr>
            <a:endParaRPr lang="ar-SA" altLang="ar-SA" sz="2400" dirty="0">
              <a:solidFill>
                <a:srgbClr val="00B050"/>
              </a:solidFill>
            </a:endParaRPr>
          </a:p>
          <a:p>
            <a:pPr marL="0" indent="0">
              <a:buFontTx/>
              <a:buNone/>
              <a:defRPr/>
            </a:pPr>
            <a:endParaRPr lang="en-US" sz="2400" dirty="0" smtClean="0"/>
          </a:p>
          <a:p>
            <a:pPr>
              <a:defRPr/>
            </a:pPr>
            <a:endParaRPr lang="ar-SA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8C1A7-E7B6-456B-85A9-3CF966E7CDA6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76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685800" y="0"/>
            <a:ext cx="7772400" cy="6524625"/>
          </a:xfrm>
        </p:spPr>
        <p:txBody>
          <a:bodyPr/>
          <a:lstStyle/>
          <a:p>
            <a:pPr algn="ctr"/>
            <a:endParaRPr lang="ar-SA" altLang="ar-SA" dirty="0" smtClean="0"/>
          </a:p>
          <a:p>
            <a:endParaRPr lang="ar-SA" altLang="ar-SA" dirty="0" smtClean="0"/>
          </a:p>
          <a:p>
            <a:endParaRPr lang="ar-SA" altLang="ar-SA" dirty="0" smtClean="0"/>
          </a:p>
          <a:p>
            <a:endParaRPr lang="ar-SA" altLang="ar-SA" dirty="0" smtClean="0"/>
          </a:p>
          <a:p>
            <a:endParaRPr lang="ar-SA" altLang="ar-SA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UNIT 3:   FEMALE REPRODUCTIVE SYSTEM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951C60-FB81-4AC6-817D-79ECC783D78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40960" cy="632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008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42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ar-SA" altLang="ar-SA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UNIT 3:   FEMALE REPRODUCTIVE SYSTEM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B5115A-9C54-4280-9D8A-B00BCE59CE9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51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008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141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.slidesharecdn.com/23femalegenitaliaanddiseasescld-110626022400-phpapp02/95/assessment-of-the-female-genitalia-69-728.jpg?cb=130905788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t="5188" r="719" b="33545"/>
          <a:stretch/>
        </p:blipFill>
        <p:spPr bwMode="auto">
          <a:xfrm>
            <a:off x="1331640" y="2456697"/>
            <a:ext cx="6264696" cy="455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0" t="58334" r="16691"/>
          <a:stretch/>
        </p:blipFill>
        <p:spPr bwMode="auto">
          <a:xfrm>
            <a:off x="3203848" y="0"/>
            <a:ext cx="2520280" cy="245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80008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14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>
                <a:solidFill>
                  <a:srgbClr val="00B050"/>
                </a:solidFill>
              </a:rPr>
              <a:t>1)</a:t>
            </a:r>
            <a:r>
              <a:rPr lang="en-US" sz="3200" dirty="0"/>
              <a:t> Undescended testis (cryptorchidism).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42" y="873076"/>
            <a:ext cx="8453306" cy="560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72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5" t="19767" r="-456"/>
          <a:stretch/>
        </p:blipFill>
        <p:spPr>
          <a:xfrm>
            <a:off x="0" y="0"/>
            <a:ext cx="10160902" cy="6741368"/>
          </a:xfrm>
        </p:spPr>
      </p:pic>
    </p:spTree>
    <p:extLst>
      <p:ext uri="{BB962C8B-B14F-4D97-AF65-F5344CB8AC3E}">
        <p14:creationId xmlns:p14="http://schemas.microsoft.com/office/powerpoint/2010/main" val="39804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5095" t="25391" r="6280" b="56772"/>
          <a:stretch/>
        </p:blipFill>
        <p:spPr>
          <a:xfrm>
            <a:off x="467544" y="1412776"/>
            <a:ext cx="892899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0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4" t="49743" r="78461" b="942"/>
          <a:stretch/>
        </p:blipFill>
        <p:spPr>
          <a:xfrm>
            <a:off x="3607654" y="3243792"/>
            <a:ext cx="2099933" cy="25922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85"/>
          <a:stretch/>
        </p:blipFill>
        <p:spPr>
          <a:xfrm>
            <a:off x="-108520" y="620689"/>
            <a:ext cx="9361040" cy="25922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34159" y="2848550"/>
            <a:ext cx="1935973" cy="3468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95736" y="2889753"/>
            <a:ext cx="1923485" cy="32322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958081" y="2889752"/>
            <a:ext cx="1973752" cy="31747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02547" y="2889752"/>
            <a:ext cx="1872208" cy="31747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07654" y="5564936"/>
            <a:ext cx="1923485" cy="32322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3795" y="2808453"/>
            <a:ext cx="1628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mtClean="0">
                <a:solidFill>
                  <a:srgbClr val="00B050"/>
                </a:solidFill>
              </a:rPr>
              <a:t>annular hymen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50591" y="2778460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Imperforate </a:t>
            </a:r>
            <a:r>
              <a:rPr lang="en-US" b="1" dirty="0">
                <a:solidFill>
                  <a:srgbClr val="00B050"/>
                </a:solidFill>
              </a:rPr>
              <a:t>hymen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896820" y="2826048"/>
            <a:ext cx="1621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Septate hymen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022845" y="2826048"/>
            <a:ext cx="1876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B050"/>
                </a:solidFill>
              </a:rPr>
              <a:t>Cribriform hymen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48675" y="5370748"/>
            <a:ext cx="1947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rgbClr val="00B050"/>
                </a:solidFill>
              </a:rPr>
              <a:t>Crescentric</a:t>
            </a:r>
            <a:r>
              <a:rPr lang="en-US" b="1" dirty="0">
                <a:solidFill>
                  <a:srgbClr val="00B050"/>
                </a:solidFill>
              </a:rPr>
              <a:t> hymen</a:t>
            </a:r>
          </a:p>
        </p:txBody>
      </p:sp>
    </p:spTree>
    <p:extLst>
      <p:ext uri="{BB962C8B-B14F-4D97-AF65-F5344CB8AC3E}">
        <p14:creationId xmlns:p14="http://schemas.microsoft.com/office/powerpoint/2010/main" val="362231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114" t="21454" r="17902" b="33555"/>
          <a:stretch/>
        </p:blipFill>
        <p:spPr>
          <a:xfrm>
            <a:off x="353772" y="83984"/>
            <a:ext cx="8568952" cy="27622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1539" y="2825122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</a:rPr>
              <a:t>A: </a:t>
            </a:r>
            <a:r>
              <a:rPr lang="en-US" dirty="0" err="1">
                <a:solidFill>
                  <a:srgbClr val="000000"/>
                </a:solidFill>
                <a:latin typeface="Verdana" panose="020B0604030504040204" pitchFamily="34" charset="0"/>
              </a:rPr>
              <a:t>Fimbriated</a:t>
            </a:r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</a:rPr>
              <a:t> or redundant hymen</a:t>
            </a:r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;</a:t>
            </a:r>
          </a:p>
          <a:p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</a:rPr>
              <a:t>B: Posterior rim or crescentic hymen</a:t>
            </a:r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;</a:t>
            </a:r>
          </a:p>
          <a:p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Verdana" panose="020B0604030504040204" pitchFamily="34" charset="0"/>
              </a:rPr>
              <a:t>C: Circumferential or annular hymen</a:t>
            </a:r>
            <a:r>
              <a:rPr lang="en-US" dirty="0" smtClean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endParaRPr lang="en-US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pic>
        <p:nvPicPr>
          <p:cNvPr id="5" name="Picture 4" descr="http://fscomps.fotosearch.com/compc/LIF/LIF145/ped11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72" y="3748452"/>
            <a:ext cx="2232248" cy="241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2749055" y="5370903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ar-SA" dirty="0" err="1">
                <a:solidFill>
                  <a:srgbClr val="00B050"/>
                </a:solidFill>
              </a:rPr>
              <a:t>Fimbriated</a:t>
            </a:r>
            <a:r>
              <a:rPr lang="en-US" altLang="ar-SA" dirty="0">
                <a:solidFill>
                  <a:srgbClr val="00B050"/>
                </a:solidFill>
              </a:rPr>
              <a:t> hymen</a:t>
            </a:r>
            <a:endParaRPr lang="en-US" dirty="0"/>
          </a:p>
        </p:txBody>
      </p:sp>
      <p:pic>
        <p:nvPicPr>
          <p:cNvPr id="8" name="Picture 6" descr="http://www.kazak.com/wordpress/wp-content/uploads/2012/09/elastic_hymen_before_during_after_stretchin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47"/>
          <a:stretch/>
        </p:blipFill>
        <p:spPr bwMode="auto">
          <a:xfrm>
            <a:off x="2656757" y="3933463"/>
            <a:ext cx="6278828" cy="22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72048" y="6161634"/>
            <a:ext cx="1930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ar-SA" b="1" dirty="0" err="1">
                <a:solidFill>
                  <a:srgbClr val="00B050"/>
                </a:solidFill>
              </a:rPr>
              <a:t>Fimbriated</a:t>
            </a:r>
            <a:r>
              <a:rPr lang="en-US" altLang="ar-SA" b="1" dirty="0">
                <a:solidFill>
                  <a:srgbClr val="00B050"/>
                </a:solidFill>
              </a:rPr>
              <a:t> hymen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3701921" y="6148625"/>
            <a:ext cx="4474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ar-SA" b="1" dirty="0" smtClean="0">
                <a:solidFill>
                  <a:srgbClr val="00B050"/>
                </a:solidFill>
              </a:rPr>
              <a:t>Elastic </a:t>
            </a:r>
            <a:r>
              <a:rPr lang="en-US" altLang="ar-SA" b="1" dirty="0">
                <a:solidFill>
                  <a:srgbClr val="00B050"/>
                </a:solidFill>
              </a:rPr>
              <a:t>hymen</a:t>
            </a:r>
            <a:r>
              <a:rPr lang="en-US" altLang="ar-SA" b="1" dirty="0" smtClean="0">
                <a:solidFill>
                  <a:srgbClr val="00B050"/>
                </a:solidFill>
              </a:rPr>
              <a:t>: does </a:t>
            </a:r>
            <a:r>
              <a:rPr lang="en-US" altLang="ar-SA" b="1" dirty="0">
                <a:solidFill>
                  <a:srgbClr val="00B050"/>
                </a:solidFill>
              </a:rPr>
              <a:t>not tear except in </a:t>
            </a:r>
            <a:r>
              <a:rPr lang="en-US" altLang="ar-SA" b="1" dirty="0" err="1">
                <a:solidFill>
                  <a:srgbClr val="00B050"/>
                </a:solidFill>
              </a:rPr>
              <a:t>labour</a:t>
            </a:r>
            <a:endParaRPr lang="en-US" altLang="ar-SA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5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24318" t="15974" r="47154" b="27701"/>
          <a:stretch>
            <a:fillRect/>
          </a:stretch>
        </p:blipFill>
        <p:spPr bwMode="auto">
          <a:xfrm>
            <a:off x="2774950" y="76200"/>
            <a:ext cx="6216650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Title 1"/>
          <p:cNvSpPr txBox="1">
            <a:spLocks/>
          </p:cNvSpPr>
          <p:nvPr/>
        </p:nvSpPr>
        <p:spPr bwMode="auto">
          <a:xfrm>
            <a:off x="-125413" y="152400"/>
            <a:ext cx="320040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>
                <a:latin typeface="Times New Roman" pitchFamily="18" charset="0"/>
                <a:cs typeface="Times New Roman" pitchFamily="18" charset="0"/>
              </a:rPr>
              <a:t>Development Anomalies of the Breast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 l="24709" t="47107" r="30894" b="17665"/>
          <a:stretch>
            <a:fillRect/>
          </a:stretch>
        </p:blipFill>
        <p:spPr bwMode="auto">
          <a:xfrm>
            <a:off x="96838" y="1600200"/>
            <a:ext cx="899318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4" name="Title 1"/>
          <p:cNvSpPr txBox="1">
            <a:spLocks/>
          </p:cNvSpPr>
          <p:nvPr/>
        </p:nvSpPr>
        <p:spPr bwMode="auto">
          <a:xfrm>
            <a:off x="152400" y="1524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>
                <a:latin typeface="Times New Roman" pitchFamily="18" charset="0"/>
                <a:cs typeface="Times New Roman" pitchFamily="18" charset="0"/>
              </a:rPr>
              <a:t>Development Anomaly of the Breast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Congenital anomalies of the </a:t>
            </a:r>
            <a:r>
              <a:rPr lang="en-US" b="1" u="sng" dirty="0" smtClean="0">
                <a:solidFill>
                  <a:srgbClr val="FF0000"/>
                </a:solidFill>
              </a:rPr>
              <a:t>urethra and penis 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en-US" b="1" dirty="0">
                <a:solidFill>
                  <a:srgbClr val="FF0000"/>
                </a:solidFill>
              </a:rPr>
              <a:t/>
            </a:r>
            <a:br>
              <a:rPr lang="en-US" b="1" dirty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824" y="-107002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002060"/>
                </a:solidFill>
              </a:rPr>
              <a:t>hypospadias</a:t>
            </a:r>
            <a:endParaRPr lang="en-US" sz="3600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035998"/>
            <a:ext cx="5715000" cy="30956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07" r="-784"/>
          <a:stretch/>
        </p:blipFill>
        <p:spPr>
          <a:xfrm>
            <a:off x="755576" y="4012387"/>
            <a:ext cx="8136904" cy="2681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8"/>
          <a:stretch/>
        </p:blipFill>
        <p:spPr>
          <a:xfrm>
            <a:off x="154412" y="798220"/>
            <a:ext cx="3206928" cy="321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3399"/>
                </a:solidFill>
              </a:rPr>
              <a:t>penile </a:t>
            </a:r>
            <a:r>
              <a:rPr lang="tr-TR" dirty="0" smtClean="0">
                <a:solidFill>
                  <a:srgbClr val="FF3399"/>
                </a:solidFill>
              </a:rPr>
              <a:t>hypospadias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85305"/>
            <a:ext cx="4800600" cy="532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00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884" y="-274637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002060"/>
                </a:solidFill>
              </a:rPr>
              <a:t>epispadias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620688"/>
            <a:ext cx="8981729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0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6" t="17452" r="5091" b="11150"/>
          <a:stretch/>
        </p:blipFill>
        <p:spPr>
          <a:xfrm>
            <a:off x="5076056" y="0"/>
            <a:ext cx="4139952" cy="35406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5"/>
          <a:stretch/>
        </p:blipFill>
        <p:spPr>
          <a:xfrm>
            <a:off x="-26902" y="13684"/>
            <a:ext cx="5102958" cy="3271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720" y="3540634"/>
            <a:ext cx="2520280" cy="3392161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9" t="52503" r="54656"/>
          <a:stretch/>
        </p:blipFill>
        <p:spPr>
          <a:xfrm>
            <a:off x="533837" y="3377523"/>
            <a:ext cx="4464495" cy="355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8307735" cy="6237312"/>
          </a:xfrm>
        </p:spPr>
      </p:pic>
    </p:spTree>
    <p:extLst>
      <p:ext uri="{BB962C8B-B14F-4D97-AF65-F5344CB8AC3E}">
        <p14:creationId xmlns:p14="http://schemas.microsoft.com/office/powerpoint/2010/main" val="26890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7"/>
          <a:stretch/>
        </p:blipFill>
        <p:spPr>
          <a:xfrm>
            <a:off x="755576" y="764704"/>
            <a:ext cx="7471049" cy="502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1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28600"/>
            <a:ext cx="4038600" cy="66294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A. </a:t>
            </a:r>
            <a:r>
              <a:rPr lang="en-US" b="1" dirty="0" err="1" smtClean="0">
                <a:solidFill>
                  <a:srgbClr val="002060"/>
                </a:solidFill>
              </a:rPr>
              <a:t>Hypospadias</a:t>
            </a:r>
            <a:r>
              <a:rPr lang="en-US" b="1" dirty="0" smtClean="0">
                <a:solidFill>
                  <a:srgbClr val="002060"/>
                </a:solidFill>
              </a:rPr>
              <a:t>.</a:t>
            </a:r>
          </a:p>
          <a:p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B</a:t>
            </a:r>
            <a:r>
              <a:rPr lang="en-US" b="1" dirty="0" smtClean="0"/>
              <a:t>. Patient with </a:t>
            </a:r>
            <a:r>
              <a:rPr lang="en-US" b="1" dirty="0" err="1" smtClean="0">
                <a:solidFill>
                  <a:srgbClr val="002060"/>
                </a:solidFill>
              </a:rPr>
              <a:t>hypospadias</a:t>
            </a:r>
            <a:r>
              <a:rPr lang="en-US" b="1" dirty="0" smtClean="0">
                <a:solidFill>
                  <a:srgbClr val="002060"/>
                </a:solidFill>
              </a:rPr>
              <a:t>. </a:t>
            </a:r>
          </a:p>
          <a:p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b="1" dirty="0" smtClean="0"/>
              <a:t>. </a:t>
            </a:r>
            <a:r>
              <a:rPr lang="en-US" b="1" dirty="0" err="1" smtClean="0">
                <a:solidFill>
                  <a:srgbClr val="002060"/>
                </a:solidFill>
              </a:rPr>
              <a:t>Epispadias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>combined with </a:t>
            </a:r>
            <a:r>
              <a:rPr lang="en-US" b="1" dirty="0" err="1" smtClean="0"/>
              <a:t>exstrophy</a:t>
            </a:r>
            <a:r>
              <a:rPr lang="en-US" b="1" dirty="0" smtClean="0"/>
              <a:t> of the bladder. Bladder mucosa is exposed.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858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0"/>
            <a:ext cx="4038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34025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002060"/>
                </a:solidFill>
              </a:rPr>
              <a:t>Exstrophy</a:t>
            </a:r>
            <a:r>
              <a:rPr lang="en-US" sz="3200" dirty="0">
                <a:solidFill>
                  <a:srgbClr val="002060"/>
                </a:solidFill>
              </a:rPr>
              <a:t> of bladder with </a:t>
            </a:r>
            <a:r>
              <a:rPr lang="en-US" sz="3200" dirty="0" err="1">
                <a:solidFill>
                  <a:srgbClr val="002060"/>
                </a:solidFill>
              </a:rPr>
              <a:t>epispadias</a:t>
            </a:r>
            <a:r>
              <a:rPr lang="tr-TR" sz="3200" dirty="0">
                <a:solidFill>
                  <a:srgbClr val="002060"/>
                </a:solidFill>
              </a:rPr>
              <a:t> 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78" y="476672"/>
            <a:ext cx="3096343" cy="2315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61"/>
          <a:stretch/>
        </p:blipFill>
        <p:spPr>
          <a:xfrm>
            <a:off x="3755190" y="526421"/>
            <a:ext cx="5137290" cy="3694667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4" cstate="print"/>
          <a:srcRect l="-1" t="55250" r="-2687"/>
          <a:stretch/>
        </p:blipFill>
        <p:spPr bwMode="auto">
          <a:xfrm>
            <a:off x="4453923" y="4248151"/>
            <a:ext cx="3286964" cy="2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54" y="2793337"/>
            <a:ext cx="3072650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02060"/>
                </a:solidFill>
              </a:rPr>
              <a:t>Agenesis of external genitalia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" name="Picture 10" descr="M13-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1925" y="1263650"/>
            <a:ext cx="3740150" cy="559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dirty="0">
                <a:solidFill>
                  <a:srgbClr val="002060"/>
                </a:solidFill>
              </a:rPr>
              <a:t>Bifid penis and double </a:t>
            </a:r>
            <a:r>
              <a:rPr lang="tr-TR" sz="3600" dirty="0" smtClean="0">
                <a:solidFill>
                  <a:srgbClr val="002060"/>
                </a:solidFill>
              </a:rPr>
              <a:t>penis</a:t>
            </a:r>
            <a:endParaRPr lang="en-US" sz="3600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719" y="685712"/>
            <a:ext cx="3124896" cy="382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31" y="692696"/>
            <a:ext cx="4347105" cy="2304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474" y="3284984"/>
            <a:ext cx="3238500" cy="2800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9" y="3442531"/>
            <a:ext cx="2615036" cy="19695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229" y="4229980"/>
            <a:ext cx="35718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4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303" y="-252875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002060"/>
                </a:solidFill>
              </a:rPr>
              <a:t>Micropenis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070381"/>
            <a:ext cx="3079471" cy="403865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706" y="508061"/>
            <a:ext cx="2604724" cy="25608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84984"/>
            <a:ext cx="4064948" cy="29470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0" t="5444" r="800" b="18367"/>
          <a:stretch/>
        </p:blipFill>
        <p:spPr>
          <a:xfrm>
            <a:off x="183303" y="603481"/>
            <a:ext cx="4064948" cy="2083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62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2)</a:t>
            </a:r>
            <a:r>
              <a:rPr lang="en-US" dirty="0" smtClean="0"/>
              <a:t> </a:t>
            </a:r>
            <a:r>
              <a:rPr lang="en-US" dirty="0" err="1"/>
              <a:t>Maldescended</a:t>
            </a:r>
            <a:r>
              <a:rPr lang="en-US" dirty="0"/>
              <a:t> testis(ectopic </a:t>
            </a:r>
            <a:r>
              <a:rPr lang="en-US" dirty="0" smtClean="0"/>
              <a:t>testis)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47" y="1124744"/>
            <a:ext cx="8453306" cy="560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21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3)</a:t>
            </a:r>
            <a:r>
              <a:rPr lang="en-US" sz="3600" dirty="0"/>
              <a:t> Congenital inguinal hernia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4" name="Picture 2" descr="http://www.newhealthadvisor.com/images/1HT00464/Inguinal%20Hernia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0" y="899592"/>
            <a:ext cx="5415136" cy="511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1" t="23423" b="6517"/>
          <a:stretch/>
        </p:blipFill>
        <p:spPr bwMode="auto">
          <a:xfrm rot="5400000">
            <a:off x="5306503" y="1829017"/>
            <a:ext cx="3456384" cy="377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42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710" y="3919852"/>
            <a:ext cx="5468461" cy="22311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15"/>
          <a:stretch/>
        </p:blipFill>
        <p:spPr>
          <a:xfrm>
            <a:off x="-97864" y="3212976"/>
            <a:ext cx="3816424" cy="3572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" y="0"/>
            <a:ext cx="3511296" cy="32857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54"/>
          <a:stretch/>
        </p:blipFill>
        <p:spPr>
          <a:xfrm>
            <a:off x="3812640" y="65406"/>
            <a:ext cx="5124895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83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22778" y="105781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B050"/>
                </a:solidFill>
              </a:rPr>
              <a:t>4)</a:t>
            </a:r>
            <a:r>
              <a:rPr lang="en-US" sz="3600" dirty="0"/>
              <a:t> Congenital hydrocele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03358" y="1327665"/>
            <a:ext cx="4399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A.HYDROCELE </a:t>
            </a:r>
            <a:r>
              <a:rPr lang="en-US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OF SPERMATIC CORD</a:t>
            </a:r>
          </a:p>
        </p:txBody>
      </p:sp>
      <p:pic>
        <p:nvPicPr>
          <p:cNvPr id="11" name="Picture 2" descr="https://www.ufmunderwear.com/articles/wp-content/uploads/Hydrocele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2" r="-1"/>
          <a:stretch/>
        </p:blipFill>
        <p:spPr bwMode="auto">
          <a:xfrm>
            <a:off x="165861" y="1915465"/>
            <a:ext cx="3279204" cy="456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1835696" y="3338970"/>
            <a:ext cx="1609370" cy="5220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763688" y="3377070"/>
            <a:ext cx="1681378" cy="1276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5" t="6951"/>
          <a:stretch/>
        </p:blipFill>
        <p:spPr bwMode="auto">
          <a:xfrm>
            <a:off x="6444208" y="476672"/>
            <a:ext cx="2699792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ounded Rectangle 21"/>
          <p:cNvSpPr/>
          <p:nvPr/>
        </p:nvSpPr>
        <p:spPr>
          <a:xfrm>
            <a:off x="6629400" y="2514600"/>
            <a:ext cx="1219200" cy="5334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0" t="3872" r="51546" b="6707"/>
          <a:stretch/>
        </p:blipFill>
        <p:spPr bwMode="auto">
          <a:xfrm rot="5400000">
            <a:off x="3536318" y="2728205"/>
            <a:ext cx="2808312" cy="30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Content Placeholder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99" b="26301"/>
          <a:stretch/>
        </p:blipFill>
        <p:spPr>
          <a:xfrm>
            <a:off x="5094171" y="-26600"/>
            <a:ext cx="2412861" cy="255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0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4)</a:t>
            </a:r>
            <a:r>
              <a:rPr lang="en-US" dirty="0" smtClean="0"/>
              <a:t> </a:t>
            </a:r>
            <a:r>
              <a:rPr lang="en-US" dirty="0"/>
              <a:t>Congenital hydrocele.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834880" cy="532656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B.HYDROCELE </a:t>
            </a:r>
            <a:r>
              <a:rPr lang="en-US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OF TESTIS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35" b="50679"/>
          <a:stretch/>
        </p:blipFill>
        <p:spPr>
          <a:xfrm>
            <a:off x="4555225" y="1600201"/>
            <a:ext cx="4702514" cy="4891086"/>
          </a:xfrm>
          <a:prstGeom prst="rect">
            <a:avLst/>
          </a:prstGeom>
        </p:spPr>
      </p:pic>
      <p:pic>
        <p:nvPicPr>
          <p:cNvPr id="5" name="Picture 3" descr="C:\Documents and Settings\user1\My Documents\My Pictures\Copy of hydroce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363" y="2315420"/>
            <a:ext cx="3782544" cy="3856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36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298</Words>
  <Application>Microsoft Office PowerPoint</Application>
  <PresentationFormat>On-screen Show (4:3)</PresentationFormat>
  <Paragraphs>84</Paragraphs>
  <Slides>46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Times New Roman</vt:lpstr>
      <vt:lpstr>Verdana</vt:lpstr>
      <vt:lpstr>Wingdings</vt:lpstr>
      <vt:lpstr>Office Theme</vt:lpstr>
      <vt:lpstr>Embryology lab </vt:lpstr>
      <vt:lpstr>Congenital anomalies of the testis: </vt:lpstr>
      <vt:lpstr>1) Undescended testis (cryptorchidism). </vt:lpstr>
      <vt:lpstr>PowerPoint Presentation</vt:lpstr>
      <vt:lpstr>2) Maldescended testis(ectopic testis)</vt:lpstr>
      <vt:lpstr>3) Congenital inguinal hernia.</vt:lpstr>
      <vt:lpstr>PowerPoint Presentation</vt:lpstr>
      <vt:lpstr>4) Congenital hydrocele.</vt:lpstr>
      <vt:lpstr>4) Congenital hydrocele.</vt:lpstr>
      <vt:lpstr>PowerPoint Presentation</vt:lpstr>
      <vt:lpstr>Testicular feminization  (androgen insensitivity syndrome)</vt:lpstr>
      <vt:lpstr>PowerPoint Presentation</vt:lpstr>
      <vt:lpstr>PowerPoint Presentation</vt:lpstr>
      <vt:lpstr>PowerPoint Presentation</vt:lpstr>
      <vt:lpstr>Pseudohermaphrodites Males</vt:lpstr>
      <vt:lpstr>Pseudohermaphrodites Female 16‐year‐old girl. </vt:lpstr>
      <vt:lpstr>Pseudohermaphrodites Female A 13‐year‐old girl. </vt:lpstr>
      <vt:lpstr>Congenital anomalies of the uterus, vagina and breast  : </vt:lpstr>
      <vt:lpstr>1) Double uterus</vt:lpstr>
      <vt:lpstr>PowerPoint Presentation</vt:lpstr>
      <vt:lpstr>2) Unicornuate uterus</vt:lpstr>
      <vt:lpstr>3) Septate uterus </vt:lpstr>
      <vt:lpstr>4) Bipartite uterus didn't find a human being one only mammals</vt:lpstr>
      <vt:lpstr>5) Atresia of cervix.            6) Atresia of vagina</vt:lpstr>
      <vt:lpstr>Congenital anomalies of hymen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Congenital anomalies of the urethra and penis : </vt:lpstr>
      <vt:lpstr>hypospadias</vt:lpstr>
      <vt:lpstr>penile hypospadias</vt:lpstr>
      <vt:lpstr>epispadias</vt:lpstr>
      <vt:lpstr>PowerPoint Presentation</vt:lpstr>
      <vt:lpstr>PowerPoint Presentation</vt:lpstr>
      <vt:lpstr>PowerPoint Presentation</vt:lpstr>
      <vt:lpstr>Exstrophy of bladder with epispadias </vt:lpstr>
      <vt:lpstr>Agenesis of external genitalia</vt:lpstr>
      <vt:lpstr>Bifid penis and double penis</vt:lpstr>
      <vt:lpstr>Micropenis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Embryology</dc:title>
  <dc:creator>dr.hawra</dc:creator>
  <cp:lastModifiedBy>Fatimah ....</cp:lastModifiedBy>
  <cp:revision>35</cp:revision>
  <dcterms:created xsi:type="dcterms:W3CDTF">2014-04-21T11:52:43Z</dcterms:created>
  <dcterms:modified xsi:type="dcterms:W3CDTF">2015-11-30T11:02:40Z</dcterms:modified>
</cp:coreProperties>
</file>